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7" r:id="rId6"/>
    <p:sldId id="301" r:id="rId7"/>
    <p:sldId id="278" r:id="rId8"/>
    <p:sldId id="304" r:id="rId9"/>
    <p:sldId id="296" r:id="rId10"/>
    <p:sldId id="303" r:id="rId11"/>
    <p:sldId id="302" r:id="rId12"/>
    <p:sldId id="298" r:id="rId13"/>
    <p:sldId id="295" r:id="rId14"/>
    <p:sldId id="256" r:id="rId15"/>
    <p:sldId id="290" r:id="rId16"/>
    <p:sldId id="287" r:id="rId17"/>
    <p:sldId id="292" r:id="rId18"/>
    <p:sldId id="284" r:id="rId19"/>
    <p:sldId id="260" r:id="rId20"/>
    <p:sldId id="258" r:id="rId21"/>
    <p:sldId id="272" r:id="rId22"/>
    <p:sldId id="280" r:id="rId23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втун Александра Викторовна" initials="КА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0164" autoAdjust="0"/>
  </p:normalViewPr>
  <p:slideViewPr>
    <p:cSldViewPr>
      <p:cViewPr varScale="1">
        <p:scale>
          <a:sx n="96" d="100"/>
          <a:sy n="96" d="100"/>
        </p:scale>
        <p:origin x="630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8CF-BBDA-4465-8973-ED14F4F6462E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76207-14D8-4996-AA71-839C4026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6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1621-7A81-407D-92F1-BC662398EA37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B649-87B9-493B-B55F-39B6DBB6E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51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96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28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1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72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54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85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48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40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92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0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5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0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19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7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2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4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7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7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91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9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8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75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22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6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7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9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5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0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3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95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7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39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45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83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9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12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41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48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24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81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5861-FC5A-4325-AC40-A4C47FB59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2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6D2-53AE-4F35-A3F9-9164166336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50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AD9-BD5C-4427-B129-C2A18AA9AD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71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01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20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A04-F2AF-46C6-B616-DB9BBADB3712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49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4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02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27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D27D-2F9D-48E2-A982-568E885339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93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C73-FA1C-4391-9941-96340EB54C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9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00E-1D7F-430A-95AF-1E801CB28E86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1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4197-52FA-4C0E-B6DD-F2AEE43B0394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9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C4A2-B414-46F2-B36C-CFF86039636B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F615-F094-41DF-96BD-72C80E5803D0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7AF-7E96-4A7E-8161-D9E2265C8043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6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5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8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D1E-163A-4AA8-8F16-1A85ED304E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9547-D290-4BC1-B0B3-36E62794E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tcees@nsk.so-ups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urza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tcees@nsk.so-ups.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urz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47147" y="582007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АО «НТЦ ЕЭС»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9" y="6474822"/>
            <a:ext cx="9876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Санкт-Петербург,  2017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9035" y="1844824"/>
            <a:ext cx="9748087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cap="all" dirty="0">
                <a:solidFill>
                  <a:schemeClr val="accent1">
                    <a:lumMod val="75000"/>
                  </a:schemeClr>
                </a:solidFill>
              </a:rPr>
              <a:t>ПРОГРАММНО-ВЫЧИСЛИТЕЛЬНЫЙ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cap="all" dirty="0">
                <a:solidFill>
                  <a:schemeClr val="accent1">
                    <a:lumMod val="75000"/>
                  </a:schemeClr>
                </a:solidFill>
              </a:rPr>
              <a:t>КОМПЛЕКС для автоматизированного расчёта токов КЗ, уставок РЗА и проверки электротехнического оборудования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ПВК «АРУ РЗА»</a:t>
            </a:r>
            <a:endParaRPr lang="en-US" sz="3600" b="1" cap="all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3600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Основные характеристики и уникальные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9268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876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Уникальные особенности ПВК «АРУ РЗА»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63" y="1052737"/>
            <a:ext cx="92772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Принципиально новые (уникальные) алгоритмы расчета электрических параметров сети;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Высокопроизводительная библиотека отображения и  редактирования графической схемы сети, </a:t>
            </a:r>
            <a:r>
              <a:rPr lang="ru-RU" sz="2000" u="sng" dirty="0"/>
              <a:t>собственной разработки</a:t>
            </a:r>
            <a:r>
              <a:rPr lang="ru-RU" sz="2000" dirty="0"/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Создание сети с неограниченным количеством узлов и ветвей;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dirty="0"/>
              <a:t>Источник тока - позволяет моделировать различные устройства </a:t>
            </a:r>
            <a:r>
              <a:rPr lang="en-US" sz="2000" dirty="0"/>
              <a:t>FACTS</a:t>
            </a:r>
            <a:r>
              <a:rPr lang="ru-RU" sz="2000" dirty="0"/>
              <a:t>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dirty="0"/>
              <a:t>Расчет параметров аварийного режима методами симметричных составляющих и фазных координат;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dirty="0"/>
              <a:t>Импорт параметров элементов и топологии электрической сети из файлов ПВК АРМ СРЗА (формат *.</a:t>
            </a:r>
            <a:r>
              <a:rPr lang="en-US" sz="2000" dirty="0"/>
              <a:t>SET</a:t>
            </a:r>
            <a:r>
              <a:rPr lang="ru-RU" sz="2000" dirty="0"/>
              <a:t> и *.</a:t>
            </a:r>
            <a:r>
              <a:rPr lang="en-US" sz="2000" dirty="0"/>
              <a:t>SGK</a:t>
            </a:r>
            <a:r>
              <a:rPr lang="ru-RU" sz="2000" dirty="0"/>
              <a:t>) в уникальный формат ПВК «АРУ РЗА» - *.</a:t>
            </a:r>
            <a:r>
              <a:rPr lang="en-US" sz="2000" dirty="0"/>
              <a:t>ARU</a:t>
            </a:r>
            <a:r>
              <a:rPr lang="ru-RU" sz="2000" dirty="0"/>
              <a:t> (с возможностью редактирования всех параметров и топологии импортируемой схемы)</a:t>
            </a:r>
            <a:r>
              <a:rPr lang="en-US" sz="2000" dirty="0"/>
              <a:t>.</a:t>
            </a:r>
            <a:r>
              <a:rPr lang="ru-RU" sz="2000" dirty="0"/>
              <a:t> Позволяет исключить необходимость повторного создания расчетных моделей в ПВК «АРУ РЗА» при их наличии в формате ПВК АРМ СРЗА.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dirty="0"/>
              <a:t>Модуль расчета ударных токов.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dirty="0"/>
              <a:t>Модули расчёта параметров воздушных и кабельных линий.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dirty="0"/>
              <a:t>Каталог силового оборудования с заданными параметрами с возможностью редактирования и создания собственных образцов.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650D6005-5EC1-4809-BA05-DF75367862E0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17063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Основной функционал, доступный в настоящее время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9885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графического редактора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табличного редактора</a:t>
            </a:r>
            <a:endParaRPr lang="en-US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Команд Управления и Расчёта Сети (К.У.Р.С)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импорта данных из ©ПВК АРМ СРЗА (всех параметров и графических изображений сети)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расчёта электрических величин при множественных повреждениях следующих типов: короткое замыкание, каскад, обрыв, повреждение в узле или в промежуточной точке на линии и произвольное замыкание фаз двух узлов с учётом переходного сопротивления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расчёта повреждений вдоль линии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расчёта эквивалентной схемы электрической сети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вывода результатов расчётов в файлы форматов TXT, DOC, XLS.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сохранения графического изображения сети в файлы форматов: JPG, PNG, BMP, SVG, PDF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Модели FACTS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Функция автоматического расчета параметров схемы замещения элементов сети по паспортным данным оборудования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Каталог силового оборудования с заданными параметрами и возможностью редактирования и создания собственных образцов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Функция автоматического расчета параметров схемы замещения </a:t>
            </a:r>
            <a:r>
              <a:rPr lang="ru-RU" sz="1500" dirty="0" err="1"/>
              <a:t>двухобмоточного</a:t>
            </a:r>
            <a:r>
              <a:rPr lang="ru-RU" sz="1500" dirty="0"/>
              <a:t> трансформатора с учетом заданных пользователем схем соединений обмоток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Контроль исходных данных и топологии электрической сети</a:t>
            </a:r>
            <a:r>
              <a:rPr lang="en-US" sz="1500" dirty="0"/>
              <a:t>.</a:t>
            </a:r>
            <a:endParaRPr lang="ru-RU" sz="15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расчета параметров воздушных линий</a:t>
            </a:r>
            <a:r>
              <a:rPr lang="en-US" sz="1500" dirty="0"/>
              <a:t>.</a:t>
            </a:r>
            <a:endParaRPr lang="ru-RU" sz="15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расчёта уставок дистанционных защит</a:t>
            </a:r>
            <a:r>
              <a:rPr lang="en-US" sz="1500" dirty="0"/>
              <a:t>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Модуль расчёта уставок релейной защиты с функцией формирования протокола расчётов уставок (пояснительной записки) в формате </a:t>
            </a:r>
            <a:r>
              <a:rPr lang="en-US" sz="1500" dirty="0"/>
              <a:t>MS Word.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/>
              <a:t>Библиотека нормативных документов</a:t>
            </a:r>
            <a:r>
              <a:rPr lang="en-US" sz="1500" dirty="0"/>
              <a:t>.</a:t>
            </a:r>
            <a:endParaRPr lang="ru-RU" sz="1500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E72BF1EB-9D29-4EEA-9C67-0027DFC25D0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EA4E08A-7BA1-43CB-A9E6-2CD75770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" y="1399870"/>
            <a:ext cx="9964086" cy="374418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36121" y="3450324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22" y="5211425"/>
            <a:ext cx="344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Графический редактор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322" y="5540282"/>
            <a:ext cx="308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Диалоговые окна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322" y="5923003"/>
            <a:ext cx="2300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Табличный ввод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704" y="6269250"/>
            <a:ext cx="2921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Контроль параметров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C5D1A6-FC02-4EDA-A9B3-41D577384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2" y="1811927"/>
            <a:ext cx="9906000" cy="8454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5EA302B-CF04-4728-9B49-12BC37B85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5" y="1807579"/>
            <a:ext cx="9906000" cy="8509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9923EBD-2BAB-433E-9CCB-881F014B1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2" y="1821069"/>
            <a:ext cx="9906000" cy="8459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3C51B18-960A-405C-AFF5-15F7CCA87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22" y="1835995"/>
            <a:ext cx="9906000" cy="8347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89B1165-65B1-492E-B287-164E9098E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90" y="1822909"/>
            <a:ext cx="9890923" cy="8408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8A28AC9-5AD3-4F20-820D-826A39B3E0E8}"/>
              </a:ext>
            </a:extLst>
          </p:cNvPr>
          <p:cNvSpPr txBox="1"/>
          <p:nvPr/>
        </p:nvSpPr>
        <p:spPr>
          <a:xfrm>
            <a:off x="200472" y="31349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Графический интерфейс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38BF342-DA41-4E49-A508-D750C0185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8076" y="2485761"/>
            <a:ext cx="3309873" cy="28164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0B5CC9E0-BBAC-46FB-9AD8-B729BB599C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5752" y="2912511"/>
            <a:ext cx="6552728" cy="35866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521F03D-53E7-481D-A30A-5AA23685C1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705" y="2314656"/>
            <a:ext cx="4168512" cy="30033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3755" y="2492283"/>
            <a:ext cx="3026283" cy="383412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65941" y="2086989"/>
            <a:ext cx="432048" cy="583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F6F19CA-37D9-4049-A1C1-AD4FDA7F08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534" y="2887857"/>
            <a:ext cx="6285946" cy="3635988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F66D7EF4-FEA0-4A4A-A7DE-DBBC6807CAD2}"/>
              </a:ext>
            </a:extLst>
          </p:cNvPr>
          <p:cNvSpPr/>
          <p:nvPr/>
        </p:nvSpPr>
        <p:spPr>
          <a:xfrm>
            <a:off x="3055172" y="3827925"/>
            <a:ext cx="51733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93F4EC4-DC3C-4EBF-A5A7-3696F93F4E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5185" y="2291348"/>
            <a:ext cx="4348731" cy="27032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50518" y="2828687"/>
            <a:ext cx="4155454" cy="7728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2315" y="3594549"/>
            <a:ext cx="4153657" cy="6999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омер слайда 4">
            <a:extLst>
              <a:ext uri="{FF2B5EF4-FFF2-40B4-BE49-F238E27FC236}">
                <a16:creationId xmlns="" xmlns:a16="http://schemas.microsoft.com/office/drawing/2014/main" id="{0D26DE5B-8444-4ECA-8F69-B41D34EC3259}"/>
              </a:ext>
            </a:extLst>
          </p:cNvPr>
          <p:cNvSpPr txBox="1">
            <a:spLocks/>
          </p:cNvSpPr>
          <p:nvPr/>
        </p:nvSpPr>
        <p:spPr>
          <a:xfrm>
            <a:off x="7733609" y="6669360"/>
            <a:ext cx="219391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7" name="Номер слайда 4">
            <a:extLst>
              <a:ext uri="{FF2B5EF4-FFF2-40B4-BE49-F238E27FC236}">
                <a16:creationId xmlns="" xmlns:a16="http://schemas.microsoft.com/office/drawing/2014/main" id="{35116D8A-40F7-481D-93EE-4795867B6BCB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25" grpId="0"/>
      <p:bldP spid="22" grpId="0" animBg="1"/>
      <p:bldP spid="22" grpId="1" animBg="1"/>
      <p:bldP spid="38" grpId="0" animBg="1"/>
      <p:bldP spid="38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9B34BCB-0D84-4B7E-A881-54A81D073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036"/>
            <a:ext cx="9906000" cy="5080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Расчёт повреждения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13</a:t>
            </a:fld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 flipH="1">
            <a:off x="3209256" y="2450217"/>
            <a:ext cx="4048000" cy="11380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416" y="3622154"/>
            <a:ext cx="176442" cy="1578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29265" y="1928108"/>
            <a:ext cx="404344" cy="492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966AE95-75DC-435D-8A2A-7039C03CF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613" y="3588231"/>
            <a:ext cx="2349891" cy="16942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DC4103E-7B13-4DA7-8202-112BB58BB3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657" y="2996952"/>
            <a:ext cx="2781054" cy="30921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3E77FC5-0566-4830-BB7F-80CD83E42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657" y="2983092"/>
            <a:ext cx="2781054" cy="31198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A1DEC85-A655-462D-ADA8-EB6AA276EC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657" y="2984376"/>
            <a:ext cx="2769256" cy="31066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A1EB629-5B7D-4490-9505-8D8958F37B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0583" y="2999247"/>
            <a:ext cx="2758014" cy="30940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AB02F09-757B-4E0F-88A3-39FD8B61B0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0583" y="2994158"/>
            <a:ext cx="2750122" cy="30781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460834B-1C5B-48BF-80B4-6A25C4D63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1968" y="3899022"/>
            <a:ext cx="1729270" cy="272190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08513" y="5125507"/>
            <a:ext cx="1722726" cy="2689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4">
            <a:extLst>
              <a:ext uri="{FF2B5EF4-FFF2-40B4-BE49-F238E27FC236}">
                <a16:creationId xmlns="" xmlns:a16="http://schemas.microsoft.com/office/drawing/2014/main" id="{25F3AFCD-AA4B-412C-BC9A-05925BBBB1CD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A244C33-5799-4CE7-9F62-AA318767C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6" y="1072421"/>
            <a:ext cx="5512073" cy="5617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Вывод результатов расчётов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105" y="1159584"/>
            <a:ext cx="401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Протокол расчётов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96264" y="1411864"/>
            <a:ext cx="3881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Сохране</a:t>
            </a:r>
            <a:r>
              <a:rPr lang="en-US" dirty="0"/>
              <a:t>a</a:t>
            </a:r>
            <a:r>
              <a:rPr lang="ru-RU" dirty="0" err="1"/>
              <a:t>ние</a:t>
            </a:r>
            <a:r>
              <a:rPr lang="ru-RU" dirty="0"/>
              <a:t> результатов расчётов: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7136" y="1916832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Файл формата *.</a:t>
            </a:r>
            <a:r>
              <a:rPr lang="en-US" dirty="0"/>
              <a:t>TXT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78158" y="2838249"/>
            <a:ext cx="2442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Файл формата *.</a:t>
            </a:r>
            <a:r>
              <a:rPr lang="en-US" dirty="0"/>
              <a:t>XLS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77136" y="2532152"/>
            <a:ext cx="265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Файл формата *.</a:t>
            </a:r>
            <a:r>
              <a:rPr lang="en-US" dirty="0"/>
              <a:t>DOCX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9837" y="6393999"/>
            <a:ext cx="648072" cy="225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41988" y="6383571"/>
            <a:ext cx="530691" cy="2354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BD5289A-5230-49F7-A340-0FECE1807F38}"/>
              </a:ext>
            </a:extLst>
          </p:cNvPr>
          <p:cNvSpPr/>
          <p:nvPr/>
        </p:nvSpPr>
        <p:spPr>
          <a:xfrm>
            <a:off x="5889105" y="3124999"/>
            <a:ext cx="388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Печать протокола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32DAD0A-8D99-4BAC-9DAF-2DFF917DD9B4}"/>
              </a:ext>
            </a:extLst>
          </p:cNvPr>
          <p:cNvSpPr/>
          <p:nvPr/>
        </p:nvSpPr>
        <p:spPr>
          <a:xfrm>
            <a:off x="5896264" y="3491716"/>
            <a:ext cx="388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Выборочный вывод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A4E945E-09CD-49FE-8809-2BCAECCFF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44" y="1268760"/>
            <a:ext cx="4049470" cy="44994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4ADFC05-F123-4DBD-96E0-DCEC660B9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296" y="1566374"/>
            <a:ext cx="4147607" cy="46300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EE2A139-C14A-40CE-BCB4-49AA67C05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632" y="1736285"/>
            <a:ext cx="4317348" cy="471730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D255DA1-F196-4D62-BB67-B76D280F447A}"/>
              </a:ext>
            </a:extLst>
          </p:cNvPr>
          <p:cNvSpPr/>
          <p:nvPr/>
        </p:nvSpPr>
        <p:spPr>
          <a:xfrm>
            <a:off x="6177136" y="2219683"/>
            <a:ext cx="2670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Файл формата *.</a:t>
            </a:r>
            <a:r>
              <a:rPr lang="en-US" dirty="0"/>
              <a:t>HTML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CE63D56-1001-4C32-8CC1-9CE78ACA5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3261" y="1891228"/>
            <a:ext cx="4257384" cy="47277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3FB7619-65EB-4441-A740-25593B4DB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49" y="1092513"/>
            <a:ext cx="5499675" cy="5583961"/>
          </a:xfrm>
          <a:prstGeom prst="rect">
            <a:avLst/>
          </a:prstGeom>
        </p:spPr>
      </p:pic>
      <p:sp>
        <p:nvSpPr>
          <p:cNvPr id="22" name="Номер слайда 4">
            <a:extLst>
              <a:ext uri="{FF2B5EF4-FFF2-40B4-BE49-F238E27FC236}">
                <a16:creationId xmlns="" xmlns:a16="http://schemas.microsoft.com/office/drawing/2014/main" id="{CC3F54FE-2D9B-449A-9A9C-D4D221B7B72A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  <p:bldP spid="21" grpId="0"/>
      <p:bldP spid="11" grpId="0" animBg="1"/>
      <p:bldP spid="26" grpId="0" animBg="1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9008" y="1196533"/>
            <a:ext cx="2720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ДЗШ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/>
              <a:t>ЭКРА</a:t>
            </a:r>
            <a:r>
              <a:rPr lang="en-US" dirty="0"/>
              <a:t> </a:t>
            </a:r>
            <a:r>
              <a:rPr lang="ru-RU" dirty="0"/>
              <a:t>ШЭ2607 061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ДЗЛ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Micom</a:t>
            </a:r>
            <a:r>
              <a:rPr lang="en-US" dirty="0"/>
              <a:t> P54x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GE L90</a:t>
            </a:r>
            <a:r>
              <a:rPr lang="ru-RU" dirty="0"/>
              <a:t> (</a:t>
            </a:r>
            <a:r>
              <a:rPr lang="en-US" dirty="0"/>
              <a:t>L</a:t>
            </a:r>
            <a:r>
              <a:rPr lang="ru-RU" dirty="0"/>
              <a:t>30)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ДФЗ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/>
              <a:t>ДФЗ-2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8" y="1332144"/>
            <a:ext cx="6228534" cy="49076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547851-F8C5-4E67-8544-130EE791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43" y="1196752"/>
            <a:ext cx="7775972" cy="5418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Расчёт уставок терминалов РЗА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15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94262D-3CD7-43D3-B3B4-886A883AF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35" y="1886620"/>
            <a:ext cx="8148588" cy="35666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E600191-4CF0-4E8F-B483-7A10BBA5A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642" y="1102789"/>
            <a:ext cx="6338717" cy="56062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2D61A2-D3CE-4627-9F7F-BC6A9EC85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720" y="1102789"/>
            <a:ext cx="6437639" cy="5576096"/>
          </a:xfrm>
          <a:prstGeom prst="rect">
            <a:avLst/>
          </a:prstGeom>
        </p:spPr>
      </p:pic>
      <p:sp>
        <p:nvSpPr>
          <p:cNvPr id="10" name="Номер слайда 4">
            <a:extLst>
              <a:ext uri="{FF2B5EF4-FFF2-40B4-BE49-F238E27FC236}">
                <a16:creationId xmlns="" xmlns:a16="http://schemas.microsoft.com/office/drawing/2014/main" id="{DEC86883-0A52-4B75-A8A9-270C18608F8D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Импорт данных из АРМ СРЗА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16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85" y="2153248"/>
            <a:ext cx="2438095" cy="24380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Стрелка вправо 8"/>
          <p:cNvSpPr/>
          <p:nvPr/>
        </p:nvSpPr>
        <p:spPr>
          <a:xfrm>
            <a:off x="3564004" y="2637908"/>
            <a:ext cx="2982428" cy="154527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6" y="2229752"/>
            <a:ext cx="2315285" cy="2361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268760"/>
            <a:ext cx="6048672" cy="35871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1789" y="486916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Импорт </a:t>
            </a:r>
            <a:r>
              <a:rPr lang="ru-RU" dirty="0"/>
              <a:t>параметров</a:t>
            </a:r>
            <a:r>
              <a:rPr lang="en-US" sz="2000" dirty="0"/>
              <a:t> </a:t>
            </a:r>
            <a:r>
              <a:rPr lang="ru-RU" sz="2000" dirty="0"/>
              <a:t>элементов и топологии сети</a:t>
            </a:r>
            <a:r>
              <a:rPr lang="en-US" sz="2000" dirty="0"/>
              <a:t> </a:t>
            </a:r>
            <a:r>
              <a:rPr lang="ru-RU" sz="2000" dirty="0"/>
              <a:t>из файлов </a:t>
            </a:r>
            <a:r>
              <a:rPr lang="en-US" sz="2000" dirty="0"/>
              <a:t>*.SET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88" y="5877272"/>
            <a:ext cx="379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Импорт дополнительной графики сети из файлов </a:t>
            </a:r>
            <a:r>
              <a:rPr lang="en-US" sz="2000" dirty="0"/>
              <a:t>*.SGK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FA64DF2-B9BE-468D-9686-601176E12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9" y="2273777"/>
            <a:ext cx="6178804" cy="439558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90155" y="2996952"/>
            <a:ext cx="706861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F650EB1-71D7-4C0A-944A-195D0C3B4124}"/>
              </a:ext>
            </a:extLst>
          </p:cNvPr>
          <p:cNvSpPr/>
          <p:nvPr/>
        </p:nvSpPr>
        <p:spPr>
          <a:xfrm>
            <a:off x="3793794" y="2996952"/>
            <a:ext cx="614816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4">
            <a:extLst>
              <a:ext uri="{FF2B5EF4-FFF2-40B4-BE49-F238E27FC236}">
                <a16:creationId xmlns="" xmlns:a16="http://schemas.microsoft.com/office/drawing/2014/main" id="{2347A098-4531-463F-B03E-1B97E65C54AD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13" grpId="0"/>
      <p:bldP spid="14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Особенности и достоинства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52" y="1075969"/>
            <a:ext cx="9892748" cy="568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/>
              <a:t>Принципиально новые (уникальные) алгоритмы расчета электрических параметров сети;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/>
              <a:t>Высокопроизводительная библиотека отображения и  редактирования графической схемы сети, собственной разработки;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/>
              <a:t>Создание сети с неограниченным количеством узлов и ветвей;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/>
              <a:t>Источник тока - позволяет моделировать различные устройства FACTS;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/>
              <a:t>Расчет параметров аварийного режима методами симметричных составляющих и фазных координат;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/>
              <a:t>Импорт параметров элементов и топологии электрической сети из файлов ПВК АРМ СРЗА (формат *.SET и *.SGK) в уникальный формат ПВК «АРУ РЗА» - *.ARU (с возможностью редактирования всех параметров и топологии импортируемой схемы). Позволяет исключить необходимость повторного создания расчетных моделей в ПВК «АРУ РЗА» при их наличии в формате ПВК АРМ СРЗА.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Эргономичный пользовательский интерфейс;</a:t>
            </a:r>
            <a:endParaRPr lang="en-US" dirty="0"/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Мультиоконный</a:t>
            </a:r>
            <a:r>
              <a:rPr lang="ru-RU" dirty="0" smtClean="0"/>
              <a:t> </a:t>
            </a:r>
            <a:r>
              <a:rPr lang="ru-RU" dirty="0"/>
              <a:t>режим;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Расчёт параметров схем замещения элементов по паспортным данным;</a:t>
            </a:r>
          </a:p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Автоматический учет схем соединения обмоток трансформаторов;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Наличие каталога силового оборудования с заданными параметрами и возможностью редактирования и создания собственных образцов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Техническая поддержка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18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88" y="2060848"/>
            <a:ext cx="9289032" cy="4381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Регулярные плановые обновления;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Проведение технических семинаров – не менее 1 раза в год;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Оперативная техническая поддержка; </a:t>
            </a:r>
          </a:p>
          <a:p>
            <a:pPr marL="742950" lvl="1" indent="-285750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200" dirty="0"/>
              <a:t>Приём вопросов по электронной почте и телефону:</a:t>
            </a:r>
          </a:p>
          <a:p>
            <a:pPr algn="ctr"/>
            <a:r>
              <a:rPr lang="en-US" sz="2200" b="1" dirty="0"/>
              <a:t>630007, г. </a:t>
            </a:r>
            <a:r>
              <a:rPr lang="en-US" sz="2200" b="1" dirty="0" err="1"/>
              <a:t>Новосибирск</a:t>
            </a:r>
            <a:r>
              <a:rPr lang="en-US" sz="2200" b="1" dirty="0"/>
              <a:t>,</a:t>
            </a:r>
            <a:r>
              <a:rPr lang="ru-RU" sz="2200" b="1" dirty="0"/>
              <a:t> </a:t>
            </a:r>
            <a:r>
              <a:rPr lang="en-US" sz="2200" b="1" dirty="0" err="1"/>
              <a:t>ул</a:t>
            </a:r>
            <a:r>
              <a:rPr lang="en-US" sz="2200" b="1" dirty="0"/>
              <a:t>. </a:t>
            </a:r>
            <a:r>
              <a:rPr lang="en-US" sz="2200" b="1" dirty="0" err="1"/>
              <a:t>Коммунистическая</a:t>
            </a:r>
            <a:r>
              <a:rPr lang="en-US" sz="2200" b="1" dirty="0"/>
              <a:t>, 2</a:t>
            </a:r>
            <a:endParaRPr lang="ru-RU" sz="2200" b="1" dirty="0"/>
          </a:p>
          <a:p>
            <a:pPr algn="ctr"/>
            <a:r>
              <a:rPr lang="en-US" sz="2200" dirty="0"/>
              <a:t>БЦ «</a:t>
            </a:r>
            <a:r>
              <a:rPr lang="en-US" sz="2200" dirty="0" err="1"/>
              <a:t>Евразия</a:t>
            </a:r>
            <a:r>
              <a:rPr lang="en-US" sz="2200" dirty="0"/>
              <a:t>», </a:t>
            </a:r>
            <a:r>
              <a:rPr lang="en-US" sz="2200" dirty="0" err="1"/>
              <a:t>офис</a:t>
            </a:r>
            <a:r>
              <a:rPr lang="en-US" sz="2200" dirty="0"/>
              <a:t> 702</a:t>
            </a:r>
            <a:endParaRPr lang="ru-RU" sz="2200" dirty="0"/>
          </a:p>
          <a:p>
            <a:pPr algn="ctr"/>
            <a:r>
              <a:rPr lang="ru-RU" sz="2200" dirty="0"/>
              <a:t>Тел.</a:t>
            </a:r>
            <a:r>
              <a:rPr lang="en-US" sz="2200" dirty="0"/>
              <a:t>: +7 (383) 328-12-5</a:t>
            </a:r>
            <a:r>
              <a:rPr lang="ru-RU" sz="2200" dirty="0"/>
              <a:t>4</a:t>
            </a:r>
          </a:p>
          <a:p>
            <a:pPr algn="ctr"/>
            <a:r>
              <a:rPr lang="ru-RU" sz="2200" dirty="0"/>
              <a:t>Факс</a:t>
            </a:r>
            <a:r>
              <a:rPr lang="en-US" sz="2200" dirty="0"/>
              <a:t>:</a:t>
            </a:r>
            <a:r>
              <a:rPr lang="ru-RU" sz="2200" dirty="0"/>
              <a:t> </a:t>
            </a:r>
            <a:r>
              <a:rPr lang="en-US" sz="2200" dirty="0"/>
              <a:t>+7 (383) 328-12-5</a:t>
            </a:r>
            <a:r>
              <a:rPr lang="ru-RU" sz="2200" dirty="0"/>
              <a:t>1</a:t>
            </a:r>
          </a:p>
          <a:p>
            <a:pPr algn="ctr"/>
            <a:r>
              <a:rPr lang="en-US" sz="2200" u="sng" dirty="0">
                <a:hlinkClick r:id="rId3"/>
              </a:rPr>
              <a:t>ntcees@nsk.so-ups.ru</a:t>
            </a:r>
            <a:endParaRPr lang="en-US" sz="2200" u="sng" dirty="0"/>
          </a:p>
          <a:p>
            <a:pPr algn="ctr"/>
            <a:r>
              <a:rPr lang="en-US" sz="2200" u="sng" dirty="0" smtClean="0">
                <a:hlinkClick r:id="rId4"/>
              </a:rPr>
              <a:t>www.arurza.ru</a:t>
            </a:r>
            <a:endParaRPr lang="ru-RU" sz="2400" dirty="0"/>
          </a:p>
          <a:p>
            <a:pPr lvl="1"/>
            <a:endParaRPr lang="ru-RU" sz="2400" dirty="0"/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30" y="2350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Благодарим 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19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704" y="450912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2</a:t>
            </a:r>
            <a:endParaRPr lang="ru-RU" b="1" dirty="0"/>
          </a:p>
          <a:p>
            <a:pPr algn="ctr"/>
            <a:r>
              <a:rPr lang="en-US" dirty="0"/>
              <a:t>БЦ 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702</a:t>
            </a:r>
            <a:endParaRPr lang="ru-RU" dirty="0"/>
          </a:p>
          <a:p>
            <a:pPr algn="ctr"/>
            <a:r>
              <a:rPr lang="ru-RU" dirty="0"/>
              <a:t>Тел.</a:t>
            </a:r>
            <a:r>
              <a:rPr lang="en-US" dirty="0"/>
              <a:t>: +7 (383) 328-12-5</a:t>
            </a:r>
            <a:r>
              <a:rPr lang="ru-RU" dirty="0"/>
              <a:t>4</a:t>
            </a:r>
          </a:p>
          <a:p>
            <a:pPr algn="ctr"/>
            <a:r>
              <a:rPr lang="ru-RU" dirty="0"/>
              <a:t>Факс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+7 (383) 328-12-5</a:t>
            </a:r>
            <a:r>
              <a:rPr lang="ru-RU" dirty="0"/>
              <a:t>1</a:t>
            </a:r>
          </a:p>
          <a:p>
            <a:pPr algn="ctr"/>
            <a:r>
              <a:rPr lang="en-US" u="sng" dirty="0">
                <a:hlinkClick r:id="rId3"/>
              </a:rPr>
              <a:t>ntcees@nsk.so-ups.ru</a:t>
            </a:r>
            <a:endParaRPr lang="en-US" u="sng" dirty="0"/>
          </a:p>
          <a:p>
            <a:pPr algn="ctr"/>
            <a:r>
              <a:rPr lang="en-US" u="sng" smtClean="0">
                <a:hlinkClick r:id="rId4"/>
              </a:rPr>
              <a:t>www.arurza.ru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Предпосылки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56" y="1124744"/>
            <a:ext cx="98085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400" dirty="0"/>
              <a:t>Одной из важнейших задач </a:t>
            </a:r>
            <a:r>
              <a:rPr lang="ru-RU" sz="2400" dirty="0" smtClean="0"/>
              <a:t>при проектировании в электроэнергетике </a:t>
            </a:r>
            <a:r>
              <a:rPr lang="ru-RU" sz="2400" dirty="0"/>
              <a:t>является расчёт токов короткого замыкания в электрических сетях для выбора уставок </a:t>
            </a:r>
            <a:r>
              <a:rPr lang="ru-RU" sz="2400" dirty="0" smtClean="0"/>
              <a:t>РЗА и проверки </a:t>
            </a:r>
            <a:r>
              <a:rPr lang="ru-RU" sz="2400" dirty="0"/>
              <a:t>электроэнергетического </a:t>
            </a:r>
            <a:r>
              <a:rPr lang="ru-RU" sz="2400" dirty="0" smtClean="0"/>
              <a:t>оборудования</a:t>
            </a:r>
            <a:r>
              <a:rPr lang="ru-RU" sz="2400" dirty="0" smtClean="0">
                <a:cs typeface="Times New Roman" panose="02020603050405020304" pitchFamily="18" charset="0"/>
              </a:rPr>
              <a:t>;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400" dirty="0"/>
              <a:t>Зарубежные образцы программного обеспечения имеют высокую стоимость и не учитывают ключевые особенности российских электрических сетей, подходы к выбору уставок устройств РЗА, расчёту параметров оборудования, составлению схем замещения и пр.;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400" dirty="0"/>
              <a:t>Отечественные программные продукты не отвечают требованиям современного программного обеспечения</a:t>
            </a:r>
            <a:r>
              <a:rPr lang="en-US" sz="2400" dirty="0"/>
              <a:t>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400" dirty="0"/>
              <a:t>В настоящее время в используемых на предприятиях энергетической отрасли Российской Федерации отечественных ПВК нет </a:t>
            </a:r>
            <a:r>
              <a:rPr lang="ru-RU" sz="2400" dirty="0" smtClean="0"/>
              <a:t>возможности непосредственного </a:t>
            </a:r>
            <a:r>
              <a:rPr lang="ru-RU" sz="2400" dirty="0"/>
              <a:t>учета и моделирования</a:t>
            </a:r>
            <a:r>
              <a:rPr lang="en-US" sz="2400" dirty="0"/>
              <a:t> </a:t>
            </a:r>
            <a:r>
              <a:rPr lang="ru-RU" sz="2400" dirty="0"/>
              <a:t>устройств </a:t>
            </a:r>
            <a:r>
              <a:rPr lang="en-US" sz="2400" dirty="0"/>
              <a:t>FACTS</a:t>
            </a:r>
            <a:r>
              <a:rPr lang="ru-RU" sz="2400" dirty="0"/>
              <a:t> при расчете электрических параметров аварийных режимов.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CFDC6891-F928-4A95-873E-0A27A33BE28D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170637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Модель потребностей пользователя современного ПВК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FC7ECE91-F581-4DD7-B35A-767D95A4009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Часть круга 6">
            <a:extLst>
              <a:ext uri="{FF2B5EF4-FFF2-40B4-BE49-F238E27FC236}">
                <a16:creationId xmlns="" xmlns:a16="http://schemas.microsoft.com/office/drawing/2014/main" id="{ED24CAE6-8E18-47DA-9797-7B2793D06EE0}"/>
              </a:ext>
            </a:extLst>
          </p:cNvPr>
          <p:cNvSpPr/>
          <p:nvPr/>
        </p:nvSpPr>
        <p:spPr>
          <a:xfrm rot="16200000">
            <a:off x="2542765" y="1124744"/>
            <a:ext cx="4464497" cy="4608512"/>
          </a:xfrm>
          <a:prstGeom prst="pie">
            <a:avLst>
              <a:gd name="adj1" fmla="val 0"/>
              <a:gd name="adj2" fmla="val 2696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лачко с текстом: прямоугольное 9">
            <a:extLst>
              <a:ext uri="{FF2B5EF4-FFF2-40B4-BE49-F238E27FC236}">
                <a16:creationId xmlns="" xmlns:a16="http://schemas.microsoft.com/office/drawing/2014/main" id="{7AFF0A24-EFD7-4881-8CC2-7BCD27891C87}"/>
              </a:ext>
            </a:extLst>
          </p:cNvPr>
          <p:cNvSpPr/>
          <p:nvPr/>
        </p:nvSpPr>
        <p:spPr>
          <a:xfrm>
            <a:off x="6753200" y="1124744"/>
            <a:ext cx="1656184" cy="1080120"/>
          </a:xfrm>
          <a:prstGeom prst="wedgeRectCallout">
            <a:avLst>
              <a:gd name="adj1" fmla="val -89534"/>
              <a:gd name="adj2" fmla="val -1303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Построение моделей электрических сетей</a:t>
            </a:r>
          </a:p>
        </p:txBody>
      </p:sp>
      <p:sp>
        <p:nvSpPr>
          <p:cNvPr id="12" name="Часть круга 11">
            <a:extLst>
              <a:ext uri="{FF2B5EF4-FFF2-40B4-BE49-F238E27FC236}">
                <a16:creationId xmlns="" xmlns:a16="http://schemas.microsoft.com/office/drawing/2014/main" id="{B9677DB8-2396-49A5-A911-6D7D8DC1012F}"/>
              </a:ext>
            </a:extLst>
          </p:cNvPr>
          <p:cNvSpPr/>
          <p:nvPr/>
        </p:nvSpPr>
        <p:spPr>
          <a:xfrm rot="16200000">
            <a:off x="2542765" y="1124744"/>
            <a:ext cx="4464497" cy="4608512"/>
          </a:xfrm>
          <a:prstGeom prst="pie">
            <a:avLst>
              <a:gd name="adj1" fmla="val 2687218"/>
              <a:gd name="adj2" fmla="val 543268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блачко с текстом: прямоугольное 12">
            <a:extLst>
              <a:ext uri="{FF2B5EF4-FFF2-40B4-BE49-F238E27FC236}">
                <a16:creationId xmlns="" xmlns:a16="http://schemas.microsoft.com/office/drawing/2014/main" id="{9C0A8D8C-49BA-483A-92CE-FC83C54E06B1}"/>
              </a:ext>
            </a:extLst>
          </p:cNvPr>
          <p:cNvSpPr/>
          <p:nvPr/>
        </p:nvSpPr>
        <p:spPr>
          <a:xfrm>
            <a:off x="7509284" y="2492896"/>
            <a:ext cx="1800200" cy="504057"/>
          </a:xfrm>
          <a:prstGeom prst="wedgeRectCallout">
            <a:avLst>
              <a:gd name="adj1" fmla="val -72664"/>
              <a:gd name="adj2" fmla="val -833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Расчёт токов КЗ</a:t>
            </a:r>
          </a:p>
        </p:txBody>
      </p:sp>
      <p:sp>
        <p:nvSpPr>
          <p:cNvPr id="14" name="Часть круга 13">
            <a:extLst>
              <a:ext uri="{FF2B5EF4-FFF2-40B4-BE49-F238E27FC236}">
                <a16:creationId xmlns="" xmlns:a16="http://schemas.microsoft.com/office/drawing/2014/main" id="{70A64B18-ED62-4D6F-AA72-E73341C0073C}"/>
              </a:ext>
            </a:extLst>
          </p:cNvPr>
          <p:cNvSpPr/>
          <p:nvPr/>
        </p:nvSpPr>
        <p:spPr>
          <a:xfrm rot="16200000">
            <a:off x="2542765" y="1124744"/>
            <a:ext cx="4464497" cy="4608512"/>
          </a:xfrm>
          <a:prstGeom prst="pie">
            <a:avLst>
              <a:gd name="adj1" fmla="val 5421070"/>
              <a:gd name="adj2" fmla="val 80362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Часть круга 14">
            <a:extLst>
              <a:ext uri="{FF2B5EF4-FFF2-40B4-BE49-F238E27FC236}">
                <a16:creationId xmlns="" xmlns:a16="http://schemas.microsoft.com/office/drawing/2014/main" id="{7BE862BE-318A-4FE9-9412-C87315BAC6A9}"/>
              </a:ext>
            </a:extLst>
          </p:cNvPr>
          <p:cNvSpPr/>
          <p:nvPr/>
        </p:nvSpPr>
        <p:spPr>
          <a:xfrm rot="16200000">
            <a:off x="2542765" y="1124744"/>
            <a:ext cx="4464497" cy="4608512"/>
          </a:xfrm>
          <a:prstGeom prst="pie">
            <a:avLst>
              <a:gd name="adj1" fmla="val 8036423"/>
              <a:gd name="adj2" fmla="val 1082591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Часть круга 15">
            <a:extLst>
              <a:ext uri="{FF2B5EF4-FFF2-40B4-BE49-F238E27FC236}">
                <a16:creationId xmlns="" xmlns:a16="http://schemas.microsoft.com/office/drawing/2014/main" id="{DCB5C82B-1725-47E1-A034-44F8F5780D37}"/>
              </a:ext>
            </a:extLst>
          </p:cNvPr>
          <p:cNvSpPr/>
          <p:nvPr/>
        </p:nvSpPr>
        <p:spPr>
          <a:xfrm rot="16200000">
            <a:off x="2542765" y="1124744"/>
            <a:ext cx="4464497" cy="4608512"/>
          </a:xfrm>
          <a:prstGeom prst="pie">
            <a:avLst>
              <a:gd name="adj1" fmla="val 10826615"/>
              <a:gd name="adj2" fmla="val 1377072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Часть круга 16">
            <a:extLst>
              <a:ext uri="{FF2B5EF4-FFF2-40B4-BE49-F238E27FC236}">
                <a16:creationId xmlns="" xmlns:a16="http://schemas.microsoft.com/office/drawing/2014/main" id="{ED3CDD77-6D25-4A1B-86B8-164A59101F58}"/>
              </a:ext>
            </a:extLst>
          </p:cNvPr>
          <p:cNvSpPr/>
          <p:nvPr/>
        </p:nvSpPr>
        <p:spPr>
          <a:xfrm rot="16200000">
            <a:off x="2542765" y="1140566"/>
            <a:ext cx="4464497" cy="4608512"/>
          </a:xfrm>
          <a:prstGeom prst="pie">
            <a:avLst>
              <a:gd name="adj1" fmla="val 13799447"/>
              <a:gd name="adj2" fmla="val 1625360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Часть круга 17">
            <a:extLst>
              <a:ext uri="{FF2B5EF4-FFF2-40B4-BE49-F238E27FC236}">
                <a16:creationId xmlns="" xmlns:a16="http://schemas.microsoft.com/office/drawing/2014/main" id="{6E2C1ACD-7B88-45A7-93FE-86CAB75040DE}"/>
              </a:ext>
            </a:extLst>
          </p:cNvPr>
          <p:cNvSpPr/>
          <p:nvPr/>
        </p:nvSpPr>
        <p:spPr>
          <a:xfrm rot="16200000">
            <a:off x="2542765" y="1132655"/>
            <a:ext cx="4464497" cy="4608512"/>
          </a:xfrm>
          <a:prstGeom prst="pie">
            <a:avLst>
              <a:gd name="adj1" fmla="val 16230159"/>
              <a:gd name="adj2" fmla="val 1890868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Часть круга 18">
            <a:extLst>
              <a:ext uri="{FF2B5EF4-FFF2-40B4-BE49-F238E27FC236}">
                <a16:creationId xmlns="" xmlns:a16="http://schemas.microsoft.com/office/drawing/2014/main" id="{F47B0E13-4F0B-4598-A479-2CABB21EBB68}"/>
              </a:ext>
            </a:extLst>
          </p:cNvPr>
          <p:cNvSpPr/>
          <p:nvPr/>
        </p:nvSpPr>
        <p:spPr>
          <a:xfrm rot="16200000">
            <a:off x="2542764" y="1133060"/>
            <a:ext cx="4464497" cy="4608512"/>
          </a:xfrm>
          <a:prstGeom prst="pie">
            <a:avLst>
              <a:gd name="adj1" fmla="val 18923839"/>
              <a:gd name="adj2" fmla="val 89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блачко с текстом: прямоугольное 19">
            <a:extLst>
              <a:ext uri="{FF2B5EF4-FFF2-40B4-BE49-F238E27FC236}">
                <a16:creationId xmlns="" xmlns:a16="http://schemas.microsoft.com/office/drawing/2014/main" id="{F9107106-F48D-4666-9082-46EBB117A2EF}"/>
              </a:ext>
            </a:extLst>
          </p:cNvPr>
          <p:cNvSpPr/>
          <p:nvPr/>
        </p:nvSpPr>
        <p:spPr>
          <a:xfrm>
            <a:off x="7509284" y="3970149"/>
            <a:ext cx="1980220" cy="827002"/>
          </a:xfrm>
          <a:prstGeom prst="wedgeRectCallout">
            <a:avLst>
              <a:gd name="adj1" fmla="val -73182"/>
              <a:gd name="adj2" fmla="val -3980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Расчёт уставок РЗ в соответствии с РУ</a:t>
            </a:r>
          </a:p>
        </p:txBody>
      </p:sp>
      <p:sp>
        <p:nvSpPr>
          <p:cNvPr id="21" name="Облачко с текстом: прямоугольное 20">
            <a:extLst>
              <a:ext uri="{FF2B5EF4-FFF2-40B4-BE49-F238E27FC236}">
                <a16:creationId xmlns="" xmlns:a16="http://schemas.microsoft.com/office/drawing/2014/main" id="{529A1A09-1D68-41A2-BA82-DF465BCA056A}"/>
              </a:ext>
            </a:extLst>
          </p:cNvPr>
          <p:cNvSpPr/>
          <p:nvPr/>
        </p:nvSpPr>
        <p:spPr>
          <a:xfrm>
            <a:off x="6452108" y="5301208"/>
            <a:ext cx="1980220" cy="897920"/>
          </a:xfrm>
          <a:prstGeom prst="wedgeRectCallout">
            <a:avLst>
              <a:gd name="adj1" fmla="val -73182"/>
              <a:gd name="adj2" fmla="val -3980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Расчёт параметров ВЛ и КЛ</a:t>
            </a:r>
          </a:p>
        </p:txBody>
      </p:sp>
      <p:sp>
        <p:nvSpPr>
          <p:cNvPr id="22" name="Облачко с текстом: прямоугольное 21">
            <a:extLst>
              <a:ext uri="{FF2B5EF4-FFF2-40B4-BE49-F238E27FC236}">
                <a16:creationId xmlns="" xmlns:a16="http://schemas.microsoft.com/office/drawing/2014/main" id="{F7F8E153-1200-4206-9AEA-302FFBA42545}"/>
              </a:ext>
            </a:extLst>
          </p:cNvPr>
          <p:cNvSpPr/>
          <p:nvPr/>
        </p:nvSpPr>
        <p:spPr>
          <a:xfrm>
            <a:off x="632520" y="5229200"/>
            <a:ext cx="2456294" cy="1061028"/>
          </a:xfrm>
          <a:prstGeom prst="wedgeRectCallout">
            <a:avLst>
              <a:gd name="adj1" fmla="val 69837"/>
              <a:gd name="adj2" fmla="val -4546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Расчёт </a:t>
            </a:r>
            <a:r>
              <a:rPr lang="ru-RU" dirty="0" smtClean="0">
                <a:solidFill>
                  <a:schemeClr val="tx1"/>
                </a:solidFill>
              </a:rPr>
              <a:t>ударных токов и проверка </a:t>
            </a:r>
            <a:r>
              <a:rPr lang="ru-RU" dirty="0">
                <a:solidFill>
                  <a:schemeClr val="tx1"/>
                </a:solidFill>
              </a:rPr>
              <a:t>электротехнического оборудования</a:t>
            </a:r>
          </a:p>
        </p:txBody>
      </p:sp>
      <p:sp>
        <p:nvSpPr>
          <p:cNvPr id="23" name="Облачко с текстом: прямоугольное 22">
            <a:extLst>
              <a:ext uri="{FF2B5EF4-FFF2-40B4-BE49-F238E27FC236}">
                <a16:creationId xmlns="" xmlns:a16="http://schemas.microsoft.com/office/drawing/2014/main" id="{1A447691-1BB3-4D12-A9EB-BBC182D6CA6F}"/>
              </a:ext>
            </a:extLst>
          </p:cNvPr>
          <p:cNvSpPr/>
          <p:nvPr/>
        </p:nvSpPr>
        <p:spPr>
          <a:xfrm>
            <a:off x="200471" y="3970149"/>
            <a:ext cx="2055278" cy="897920"/>
          </a:xfrm>
          <a:prstGeom prst="wedgeRectCallout">
            <a:avLst>
              <a:gd name="adj1" fmla="val 63601"/>
              <a:gd name="adj2" fmla="val -3273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Расчёт уставок МП устройств РЗ</a:t>
            </a:r>
          </a:p>
        </p:txBody>
      </p:sp>
      <p:sp>
        <p:nvSpPr>
          <p:cNvPr id="24" name="Облачко с текстом: прямоугольное 23">
            <a:extLst>
              <a:ext uri="{FF2B5EF4-FFF2-40B4-BE49-F238E27FC236}">
                <a16:creationId xmlns="" xmlns:a16="http://schemas.microsoft.com/office/drawing/2014/main" id="{963F4E43-32A1-4F7E-8A35-E9E38E7209B7}"/>
              </a:ext>
            </a:extLst>
          </p:cNvPr>
          <p:cNvSpPr/>
          <p:nvPr/>
        </p:nvSpPr>
        <p:spPr>
          <a:xfrm>
            <a:off x="200471" y="2420123"/>
            <a:ext cx="2061925" cy="897920"/>
          </a:xfrm>
          <a:prstGeom prst="wedgeRectCallout">
            <a:avLst>
              <a:gd name="adj1" fmla="val 64168"/>
              <a:gd name="adj2" fmla="val -1576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Моделирование устройств </a:t>
            </a:r>
            <a:r>
              <a:rPr lang="en-US" dirty="0">
                <a:solidFill>
                  <a:schemeClr val="tx1"/>
                </a:solidFill>
              </a:rPr>
              <a:t>FACTS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блачко с текстом: прямоугольное 24">
            <a:extLst>
              <a:ext uri="{FF2B5EF4-FFF2-40B4-BE49-F238E27FC236}">
                <a16:creationId xmlns="" xmlns:a16="http://schemas.microsoft.com/office/drawing/2014/main" id="{7C797A68-801C-4B19-8C3C-36C3CFFD5C0D}"/>
              </a:ext>
            </a:extLst>
          </p:cNvPr>
          <p:cNvSpPr/>
          <p:nvPr/>
        </p:nvSpPr>
        <p:spPr>
          <a:xfrm>
            <a:off x="200471" y="1132250"/>
            <a:ext cx="2291726" cy="1144621"/>
          </a:xfrm>
          <a:prstGeom prst="wedgeRectCallout">
            <a:avLst>
              <a:gd name="adj1" fmla="val 90245"/>
              <a:gd name="adj2" fmla="val -185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Взаимодействие с ПО </a:t>
            </a:r>
            <a:r>
              <a:rPr lang="ru-RU" dirty="0" smtClean="0">
                <a:solidFill>
                  <a:schemeClr val="tx1"/>
                </a:solidFill>
              </a:rPr>
              <a:t>для расчёта режимов и динамики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Цель разработки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402" y="1843076"/>
            <a:ext cx="93610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>
                <a:cs typeface="Times New Roman" panose="02020603050405020304" pitchFamily="18" charset="0"/>
              </a:rPr>
              <a:t>Создание отечественного ПВК, отвечающего современным требованиям ПО, </a:t>
            </a:r>
            <a:r>
              <a:rPr lang="ru-RU" sz="2600" dirty="0"/>
              <a:t>для расчёта электрических величин при коротких замыканиях в сетях переменного тока, в том числе использующих управляемые системы передачи переменного тока </a:t>
            </a:r>
            <a:r>
              <a:rPr lang="en-US" sz="2600" dirty="0"/>
              <a:t>FACTS</a:t>
            </a:r>
            <a:r>
              <a:rPr lang="ru-RU" sz="2600" dirty="0"/>
              <a:t>, для выбора параметров срабатывания и анализа действия устройств релейной защиты, проверки электротехнического оборудования.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1B82E644-7AB6-4BBB-8DB9-6A54B94E843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04664"/>
            <a:ext cx="8841432" cy="459431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Дополнительные требования к разработке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4744"/>
            <a:ext cx="7473280" cy="5544616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ru-RU" sz="2400" dirty="0">
                <a:cs typeface="Times New Roman" panose="02020603050405020304" pitchFamily="18" charset="0"/>
              </a:rPr>
              <a:t>Возможность гарантировать многолетнюю поддержку и развитие;</a:t>
            </a:r>
          </a:p>
          <a:p>
            <a:pPr algn="just">
              <a:spcBef>
                <a:spcPts val="1800"/>
              </a:spcBef>
            </a:pPr>
            <a:r>
              <a:rPr lang="ru-RU" sz="2400" dirty="0">
                <a:cs typeface="Times New Roman" panose="02020603050405020304" pitchFamily="18" charset="0"/>
              </a:rPr>
              <a:t>Обеспечивать удобство и эффективность в использовании;</a:t>
            </a:r>
          </a:p>
          <a:p>
            <a:pPr algn="just">
              <a:spcBef>
                <a:spcPts val="1800"/>
              </a:spcBef>
            </a:pPr>
            <a:r>
              <a:rPr lang="ru-RU" sz="2400" dirty="0">
                <a:cs typeface="Times New Roman" panose="02020603050405020304" pitchFamily="18" charset="0"/>
              </a:rPr>
              <a:t>Возможность решать поставленные задачи в полной мере, без необходимости использования других программных продуктов;</a:t>
            </a:r>
          </a:p>
          <a:p>
            <a:pPr algn="just">
              <a:spcBef>
                <a:spcPts val="1800"/>
              </a:spcBef>
            </a:pPr>
            <a:r>
              <a:rPr lang="ru-RU" sz="2400" dirty="0">
                <a:cs typeface="Times New Roman" panose="02020603050405020304" pitchFamily="18" charset="0"/>
              </a:rPr>
              <a:t>Обеспечение надёжности результатов;</a:t>
            </a:r>
          </a:p>
          <a:p>
            <a:pPr algn="just">
              <a:spcBef>
                <a:spcPts val="1800"/>
              </a:spcBef>
            </a:pPr>
            <a:r>
              <a:rPr lang="ru-RU" sz="2400" dirty="0">
                <a:cs typeface="Times New Roman" panose="02020603050405020304" pitchFamily="18" charset="0"/>
              </a:rPr>
              <a:t>Модульная архитектура и различные комплектации поставки;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7733609" y="6669360"/>
            <a:ext cx="219391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D8F1FF14-BB4E-48C1-B977-A47A98A4DC94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AAB1E21-9A1C-4516-A891-E57FDFB25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1124744"/>
            <a:ext cx="4979565" cy="497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472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Развитие ПВК «АРУ РЗА»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55" y="1174388"/>
            <a:ext cx="64007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cs typeface="Times New Roman" panose="02020603050405020304" pitchFamily="18" charset="0"/>
              </a:rPr>
              <a:t>Разработка ПВК «АРУ РЗА» начата АО «НТЦ ЕЭС» в 2014 году.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000" dirty="0"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cs typeface="Times New Roman" panose="02020603050405020304" pitchFamily="18" charset="0"/>
              </a:rPr>
              <a:t>В августе 2015 и в июле 2016 года получены свидетельства о государственной регистрации ПВК «АРУ РЗА» №2015660558 и </a:t>
            </a:r>
            <a:r>
              <a:rPr lang="ru-RU" sz="2000" dirty="0"/>
              <a:t>№2016660608</a:t>
            </a:r>
            <a:r>
              <a:rPr lang="ru-RU" sz="2000" dirty="0"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000" dirty="0">
                <a:cs typeface="Times New Roman" panose="02020603050405020304" pitchFamily="18" charset="0"/>
              </a:rPr>
              <a:t>В период 2015-2016 гг. в в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филиалах АО «СО ЕЭС» проводилось тестирование ПВК «АРУ РЗА».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По результатам </a:t>
            </a:r>
            <a:r>
              <a:rPr lang="fr-FR" sz="2000" dirty="0"/>
              <a:t>тестирования был сделан вывод: </a:t>
            </a:r>
            <a:r>
              <a:rPr lang="fr-FR" sz="2000" b="1" dirty="0"/>
              <a:t>ПВК «АРУ РЗА» программно-совместим с корпоративным программным комплексом АО «СО ЕЭС» для расчётов РЗА – АРМ СРЗА</a:t>
            </a:r>
            <a:r>
              <a:rPr lang="fr-FR" sz="2000" dirty="0"/>
              <a:t>. В 2015, 2016 годах АО «СО ЕЭС» осуществил закупку ПВК «АРУ РЗА» для тестирования и опытной эксплуатации с целью дальнейшего внедрения в службах РЗА филиалов АО «СО ЕЭС».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15" y="3386890"/>
            <a:ext cx="2312337" cy="32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179" y="192016"/>
            <a:ext cx="2288704" cy="3287485"/>
          </a:xfrm>
          <a:prstGeom prst="rect">
            <a:avLst/>
          </a:prstGeom>
        </p:spPr>
      </p:pic>
      <p:sp>
        <p:nvSpPr>
          <p:cNvPr id="10" name="Номер слайда 4">
            <a:extLst>
              <a:ext uri="{FF2B5EF4-FFF2-40B4-BE49-F238E27FC236}">
                <a16:creationId xmlns="" xmlns:a16="http://schemas.microsoft.com/office/drawing/2014/main" id="{5C6AF395-30C2-4A9B-8E01-2398D5D8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9920EC3F-9092-4CAE-A019-53C745EC56F4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57" y="116632"/>
            <a:ext cx="8568952" cy="8549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Особенности разработки ПВК «АРУ РЗА»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57" y="1412776"/>
            <a:ext cx="9577064" cy="5544616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ru-RU" sz="2800" dirty="0"/>
              <a:t>Разумный и эффективный компромисс между универсальным и узкоспециализированным ПВК.</a:t>
            </a:r>
          </a:p>
          <a:p>
            <a:pPr algn="just">
              <a:spcBef>
                <a:spcPts val="1800"/>
              </a:spcBef>
            </a:pPr>
            <a:r>
              <a:rPr lang="ru-RU" sz="2800" dirty="0"/>
              <a:t>Итеративная модель разработки позволяет </a:t>
            </a:r>
            <a:r>
              <a:rPr lang="ru-RU" sz="2800" dirty="0" smtClean="0"/>
              <a:t>быстро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/>
              <a:t>эффективно реагировать на запросы пользователей.</a:t>
            </a:r>
          </a:p>
          <a:p>
            <a:pPr algn="just">
              <a:spcBef>
                <a:spcPts val="1800"/>
              </a:spcBef>
            </a:pPr>
            <a:r>
              <a:rPr lang="ru-RU" sz="2800" dirty="0"/>
              <a:t>В основе ПВК «АРУ РЗА» лежит </a:t>
            </a:r>
            <a:r>
              <a:rPr lang="ru-RU" sz="2800" dirty="0" smtClean="0"/>
              <a:t>программная платформа </a:t>
            </a:r>
            <a:r>
              <a:rPr lang="ru-RU" sz="2800" dirty="0"/>
              <a:t>собственной разработки для построения САПР систем в сфере </a:t>
            </a:r>
            <a:r>
              <a:rPr lang="ru-RU" sz="2800" dirty="0" smtClean="0"/>
              <a:t>энергетики.</a:t>
            </a:r>
            <a:endParaRPr lang="ru-RU" sz="2800" dirty="0"/>
          </a:p>
          <a:p>
            <a:pPr algn="just">
              <a:spcBef>
                <a:spcPts val="1800"/>
              </a:spcBef>
            </a:pPr>
            <a:r>
              <a:rPr lang="ru-RU" sz="2800" dirty="0"/>
              <a:t>Коллектив </a:t>
            </a:r>
            <a:r>
              <a:rPr lang="ru-RU" sz="2800" dirty="0" smtClean="0"/>
              <a:t>разработчиков, состоящий </a:t>
            </a:r>
            <a:r>
              <a:rPr lang="ru-RU" sz="2800" dirty="0"/>
              <a:t>из профессионалов, как в сфере энергетики, так и в сфере информационных технологий.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r>
              <a:rPr lang="ru-RU" sz="16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1386834-3423-4F03-92E7-BECDB1D6485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40" y="267076"/>
            <a:ext cx="9217024" cy="7384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/>
              <a:t>Особенности разработки ПВК «АРУ РЗА».</a:t>
            </a:r>
            <a:br>
              <a:rPr lang="ru-RU" sz="2800" b="1" dirty="0"/>
            </a:br>
            <a:r>
              <a:rPr lang="ru-RU" sz="2800" b="1" dirty="0"/>
              <a:t>Итеративная модель разработки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0472" y="4895922"/>
            <a:ext cx="9554831" cy="1962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prstClr val="black"/>
                </a:solidFill>
              </a:rPr>
              <a:t>В течении цикла разработки происходит сбор пожеланий пользователей, заказчиков нового функционала, запросов на оптимизацию.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В начале каждого цикла итерации возможно принятие решения о доработке или переработки любой части системы.</a:t>
            </a: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7733609" y="6669360"/>
            <a:ext cx="219391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" name="Круговая стрелка 2"/>
          <p:cNvSpPr/>
          <p:nvPr/>
        </p:nvSpPr>
        <p:spPr>
          <a:xfrm rot="508180">
            <a:off x="3538514" y="1619325"/>
            <a:ext cx="2554606" cy="2400600"/>
          </a:xfrm>
          <a:prstGeom prst="circularArrow">
            <a:avLst>
              <a:gd name="adj1" fmla="val 11409"/>
              <a:gd name="adj2" fmla="val 718882"/>
              <a:gd name="adj3" fmla="val 20452333"/>
              <a:gd name="adj4" fmla="val 15464593"/>
              <a:gd name="adj5" fmla="val 1204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11131149">
            <a:off x="3341830" y="1884575"/>
            <a:ext cx="2554606" cy="2400600"/>
          </a:xfrm>
          <a:prstGeom prst="circularArrow">
            <a:avLst>
              <a:gd name="adj1" fmla="val 11409"/>
              <a:gd name="adj2" fmla="val 718882"/>
              <a:gd name="adj3" fmla="val 20452333"/>
              <a:gd name="adj4" fmla="val 15464593"/>
              <a:gd name="adj5" fmla="val 1204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5832509">
            <a:off x="3631922" y="1782192"/>
            <a:ext cx="2504974" cy="2448164"/>
          </a:xfrm>
          <a:prstGeom prst="circularArrow">
            <a:avLst>
              <a:gd name="adj1" fmla="val 11409"/>
              <a:gd name="adj2" fmla="val 718882"/>
              <a:gd name="adj3" fmla="val 20452333"/>
              <a:gd name="adj4" fmla="val 15464593"/>
              <a:gd name="adj5" fmla="val 12045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17043907">
            <a:off x="3244812" y="1732623"/>
            <a:ext cx="2504974" cy="2448164"/>
          </a:xfrm>
          <a:prstGeom prst="circularArrow">
            <a:avLst>
              <a:gd name="adj1" fmla="val 11409"/>
              <a:gd name="adj2" fmla="val 718882"/>
              <a:gd name="adj3" fmla="val 20452333"/>
              <a:gd name="adj4" fmla="val 15464593"/>
              <a:gd name="adj5" fmla="val 12045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2528085" flipV="1">
            <a:off x="5348202" y="2014930"/>
            <a:ext cx="3010573" cy="2340899"/>
          </a:xfrm>
          <a:prstGeom prst="circularArrow">
            <a:avLst>
              <a:gd name="adj1" fmla="val 11409"/>
              <a:gd name="adj2" fmla="val 718882"/>
              <a:gd name="adj3" fmla="val 20452333"/>
              <a:gd name="adj4" fmla="val 15464593"/>
              <a:gd name="adj5" fmla="val 10521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 rot="2528085" flipV="1">
            <a:off x="1091771" y="563008"/>
            <a:ext cx="2504974" cy="2340899"/>
          </a:xfrm>
          <a:prstGeom prst="circularArrow">
            <a:avLst>
              <a:gd name="adj1" fmla="val 11409"/>
              <a:gd name="adj2" fmla="val 718882"/>
              <a:gd name="adj3" fmla="val 20452333"/>
              <a:gd name="adj4" fmla="val 15464593"/>
              <a:gd name="adj5" fmla="val 1204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038" y="1245639"/>
            <a:ext cx="213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Моделирование предметной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1859" y="173345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Планирование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7581" y="1084818"/>
            <a:ext cx="258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Определение требований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59" y="1407983"/>
            <a:ext cx="258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Анализ и проектирование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1591" y="2375345"/>
            <a:ext cx="25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Разработка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7046" y="3948471"/>
            <a:ext cx="258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Введение в эксплуатацию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8402" y="3204236"/>
            <a:ext cx="25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Тестирование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4400" y="4228797"/>
            <a:ext cx="230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Анализ обратной связи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3377" y="4099794"/>
            <a:ext cx="230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Оценка результатов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6663" y="3204236"/>
            <a:ext cx="230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Внесение корректировок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="" xmlns:a16="http://schemas.microsoft.com/office/drawing/2014/main" id="{5295A4A2-5D4E-439E-AF17-80A5812F7474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55" y="5713123"/>
            <a:ext cx="4489572" cy="91071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52" y="332656"/>
            <a:ext cx="862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cs typeface="Arial" panose="020B0604020202020204" pitchFamily="34" charset="0"/>
              </a:rPr>
              <a:t>Уникальные особенности программного исполнения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7733609" y="6669360"/>
            <a:ext cx="219391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9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52" y="1112726"/>
            <a:ext cx="9577064" cy="270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</a:rPr>
              <a:t>В основе ПВК «АРУ РЗА» лежит </a:t>
            </a:r>
            <a:r>
              <a:rPr lang="ru-RU" dirty="0" smtClean="0">
                <a:solidFill>
                  <a:prstClr val="black"/>
                </a:solidFill>
              </a:rPr>
              <a:t>программная платформа собственной разработки:</a:t>
            </a:r>
            <a:endParaRPr lang="ru-RU" dirty="0">
              <a:solidFill>
                <a:prstClr val="black"/>
              </a:solidFill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</a:rPr>
              <a:t>высокопроизводительный редактор векторной графики;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</a:rPr>
              <a:t>библиотека для работы с данными математически описываемыми гиперграфами;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</a:rPr>
              <a:t>высокопроизводительные реализации необходимых алгоритмов;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</a:rPr>
              <a:t>библиотека для генерации сопроводительной документации;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solidFill>
                  <a:prstClr val="black"/>
                </a:solidFill>
              </a:rPr>
              <a:t>На платформе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ПВК «АРУ РЗА» может быть построено множество САПР-систем решающих широкий спектр задач в сфере электроэнергетики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10" name="Пирог 9"/>
          <p:cNvSpPr/>
          <p:nvPr/>
        </p:nvSpPr>
        <p:spPr>
          <a:xfrm>
            <a:off x="2942336" y="4242535"/>
            <a:ext cx="1620453" cy="1564325"/>
          </a:xfrm>
          <a:prstGeom prst="pie">
            <a:avLst>
              <a:gd name="adj1" fmla="val 20557644"/>
              <a:gd name="adj2" fmla="val 1620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6922" y="3797218"/>
            <a:ext cx="36648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ПВК «АРУ РЗА»</a:t>
            </a:r>
          </a:p>
          <a:p>
            <a:pPr algn="ctr"/>
            <a:r>
              <a:rPr lang="ru-RU" sz="200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токи КЗ, уставки РЗА, проверка электротехнического оборудования и др.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56264" y="5274635"/>
            <a:ext cx="4585716" cy="13760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Другие задачи возникающие при проектировании в электроэнергетике</a:t>
            </a: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796238" y="4268612"/>
            <a:ext cx="1991213" cy="1512169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33FF"/>
                </a:solidFill>
              </a:rPr>
              <a:t>Документооборот</a:t>
            </a:r>
          </a:p>
        </p:txBody>
      </p:sp>
      <p:cxnSp>
        <p:nvCxnSpPr>
          <p:cNvPr id="15" name="Прямая со стрелкой 14"/>
          <p:cNvCxnSpPr>
            <a:stCxn id="11" idx="1"/>
          </p:cNvCxnSpPr>
          <p:nvPr/>
        </p:nvCxnSpPr>
        <p:spPr>
          <a:xfrm flipH="1" flipV="1">
            <a:off x="4808984" y="4365103"/>
            <a:ext cx="1407938" cy="247723"/>
          </a:xfrm>
          <a:prstGeom prst="straightConnector1">
            <a:avLst/>
          </a:prstGeom>
          <a:ln w="47625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ирог 15"/>
          <p:cNvSpPr/>
          <p:nvPr/>
        </p:nvSpPr>
        <p:spPr>
          <a:xfrm>
            <a:off x="2969000" y="4058670"/>
            <a:ext cx="1715608" cy="1656184"/>
          </a:xfrm>
          <a:prstGeom prst="pie">
            <a:avLst>
              <a:gd name="adj1" fmla="val 16201170"/>
              <a:gd name="adj2" fmla="val 2056569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611477" y="5120837"/>
            <a:ext cx="642763" cy="307597"/>
          </a:xfrm>
          <a:prstGeom prst="straightConnector1">
            <a:avLst/>
          </a:prstGeom>
          <a:ln w="4762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4">
            <a:extLst>
              <a:ext uri="{FF2B5EF4-FFF2-40B4-BE49-F238E27FC236}">
                <a16:creationId xmlns="" xmlns:a16="http://schemas.microsoft.com/office/drawing/2014/main" id="{C04730D1-360B-4B7F-BABA-814BAFCD0D77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3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14442</TotalTime>
  <Words>1386</Words>
  <Application>Microsoft Office PowerPoint</Application>
  <PresentationFormat>Лист A4 (210x297 мм)</PresentationFormat>
  <Paragraphs>207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требования к разработке</vt:lpstr>
      <vt:lpstr>Презентация PowerPoint</vt:lpstr>
      <vt:lpstr>Особенности разработки ПВК «АРУ РЗА»</vt:lpstr>
      <vt:lpstr>Особенности разработки ПВК «АРУ РЗА». Итеративная модель разработки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Гуриков О.В.</dc:creator>
  <cp:lastModifiedBy>Ставро Гаязов</cp:lastModifiedBy>
  <cp:revision>522</cp:revision>
  <dcterms:created xsi:type="dcterms:W3CDTF">2013-06-04T08:55:17Z</dcterms:created>
  <dcterms:modified xsi:type="dcterms:W3CDTF">2017-07-17T05:36:12Z</dcterms:modified>
</cp:coreProperties>
</file>